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notesMasterIdLst>
    <p:notesMasterId r:id="rId14"/>
  </p:notesMasterIdLst>
  <p:sldIdLst>
    <p:sldId id="280" r:id="rId2"/>
    <p:sldId id="257" r:id="rId3"/>
    <p:sldId id="281" r:id="rId4"/>
    <p:sldId id="282" r:id="rId5"/>
    <p:sldId id="258" r:id="rId6"/>
    <p:sldId id="283" r:id="rId7"/>
    <p:sldId id="261" r:id="rId8"/>
    <p:sldId id="262" r:id="rId9"/>
    <p:sldId id="263" r:id="rId10"/>
    <p:sldId id="264" r:id="rId11"/>
    <p:sldId id="284" r:id="rId12"/>
    <p:sldId id="27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888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D8E13-8E07-40A5-A097-D98BC1DB62F7}" type="datetimeFigureOut">
              <a:rPr lang="en-US" smtClean="0"/>
              <a:t>9/27/16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A5266-5FF8-4E77-A3A8-414B8F861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DE7B44F-4780-43D3-A2AC-A729F05C625E}" type="datetimeFigureOut">
              <a:rPr lang="en-US" smtClean="0"/>
              <a:t>9/27/16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DC8020D-CE68-4B48-9FB5-AB61347B656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vimeo.com/55657826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johnkyrk.com/DNAtranscription.html" TargetMode="External"/><Relationship Id="rId3" Type="http://schemas.openxmlformats.org/officeDocument/2006/relationships/hyperlink" Target="http://www.stolaf.edu/people/giannini/flashanimat/molgenetics/transcription.sw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how DNA and RNA code for proteins and determine traits</a:t>
            </a:r>
          </a:p>
          <a:p>
            <a:r>
              <a:rPr lang="en-US" u="sng" dirty="0">
                <a:hlinkClick r:id="rId2"/>
              </a:rPr>
              <a:t>http://vimeo.com/55657826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Objective 4</a:t>
            </a:r>
            <a:r>
              <a:rPr lang="en-US" dirty="0" smtClean="0"/>
              <a:t> </a:t>
            </a:r>
            <a:r>
              <a:rPr lang="en-US" dirty="0" smtClean="0"/>
              <a:t>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00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457200" y="-304800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dirty="0"/>
              <a:t>Translation: order of events</a:t>
            </a: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304800" y="914400"/>
            <a:ext cx="8229600" cy="491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571500" indent="-5715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839788" indent="-4953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31888" indent="-438150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370013" indent="-381000">
              <a:spcBef>
                <a:spcPct val="20000"/>
              </a:spcBef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1663700" indent="-38100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120900" indent="-3810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578100" indent="-3810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035300" indent="-3810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492500" indent="-3810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/>
              <a:t>mRNA goes to the ribosome where the code will be translated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/>
              <a:t>mRNA codon recognized by anti-codon on </a:t>
            </a:r>
            <a:r>
              <a:rPr lang="en-US" altLang="en-US" dirty="0" err="1"/>
              <a:t>tRNA</a:t>
            </a:r>
            <a:endParaRPr lang="en-US" altLang="en-US" dirty="0"/>
          </a:p>
          <a:p>
            <a:pPr lvl="2">
              <a:lnSpc>
                <a:spcPct val="90000"/>
              </a:lnSpc>
            </a:pPr>
            <a:r>
              <a:rPr lang="en-US" altLang="en-US" dirty="0"/>
              <a:t>Example: 	codon – UCA		anticodon – AGU 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tRNA</a:t>
            </a:r>
            <a:r>
              <a:rPr lang="en-US" altLang="en-US" dirty="0"/>
              <a:t> brings proper Amino Acid to the codon sequence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 err="1"/>
              <a:t>tRNA</a:t>
            </a:r>
            <a:r>
              <a:rPr lang="en-US" altLang="en-US" dirty="0"/>
              <a:t> drops off Amino Acid</a:t>
            </a:r>
          </a:p>
          <a:p>
            <a:pPr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altLang="en-US" dirty="0"/>
              <a:t>Repeat from step 2 until “stop” codon is reached</a:t>
            </a:r>
          </a:p>
        </p:txBody>
      </p:sp>
    </p:spTree>
    <p:extLst>
      <p:ext uri="{BB962C8B-B14F-4D97-AF65-F5344CB8AC3E}">
        <p14:creationId xmlns:p14="http://schemas.microsoft.com/office/powerpoint/2010/main" val="1074544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90600"/>
            <a:ext cx="6019800" cy="44319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552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/>
          <a:lstStyle/>
          <a:p>
            <a:r>
              <a:rPr lang="en-US" altLang="en-US" sz="3600" dirty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The Flow of Genetic Information</a:t>
            </a:r>
          </a:p>
        </p:txBody>
      </p:sp>
      <p:pic>
        <p:nvPicPr>
          <p:cNvPr id="72706" name="Picture 2" descr="cummings-09-0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4" t="32114" r="19209" b="39340"/>
          <a:stretch/>
        </p:blipFill>
        <p:spPr>
          <a:xfrm>
            <a:off x="533400" y="1378532"/>
            <a:ext cx="7924800" cy="509846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8546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772400" cy="762000"/>
          </a:xfrm>
        </p:spPr>
        <p:txBody>
          <a:bodyPr>
            <a:normAutofit/>
          </a:bodyPr>
          <a:lstStyle/>
          <a:p>
            <a:r>
              <a:rPr lang="en-US" altLang="en-US" dirty="0"/>
              <a:t>From DNA to Protein: </a:t>
            </a:r>
            <a:r>
              <a:rPr lang="en-US" altLang="en-US" dirty="0" smtClean="0"/>
              <a:t>An Overview</a:t>
            </a:r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371600"/>
            <a:ext cx="3378200" cy="539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12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DNA has to be replicated when_______________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DNA replication occurs in the___________ of the cell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 new molecule of DNA has to be __________ to the old strand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774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" y="1600200"/>
            <a:ext cx="6446520" cy="45720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400" b="1" dirty="0">
                <a:latin typeface="Verdana" pitchFamily="34" charset="0"/>
                <a:cs typeface="Arial" charset="0"/>
              </a:rPr>
              <a:t>1. </a:t>
            </a:r>
            <a:r>
              <a:rPr lang="en-US" altLang="en-US" sz="2400" b="1" dirty="0" smtClean="0">
                <a:latin typeface="Verdana" pitchFamily="34" charset="0"/>
                <a:cs typeface="Arial" charset="0"/>
              </a:rPr>
              <a:t>__________</a:t>
            </a:r>
            <a:r>
              <a:rPr lang="en-US" altLang="en-US" sz="2400" dirty="0" smtClean="0">
                <a:latin typeface="Verdana" pitchFamily="34" charset="0"/>
                <a:cs typeface="Arial" charset="0"/>
              </a:rPr>
              <a:t>unzips </a:t>
            </a:r>
            <a:r>
              <a:rPr lang="en-US" altLang="en-US" sz="2400" dirty="0">
                <a:latin typeface="Verdana" pitchFamily="34" charset="0"/>
                <a:cs typeface="Arial" charset="0"/>
              </a:rPr>
              <a:t>and separate the DNA </a:t>
            </a:r>
            <a:r>
              <a:rPr lang="en-US" altLang="en-US" sz="2400" dirty="0" smtClean="0">
                <a:latin typeface="Verdana" pitchFamily="34" charset="0"/>
                <a:cs typeface="Arial" charset="0"/>
              </a:rPr>
              <a:t>strands by breaking the _____________ bonds</a:t>
            </a:r>
          </a:p>
          <a:p>
            <a:pPr marL="0" indent="0">
              <a:spcBef>
                <a:spcPct val="50000"/>
              </a:spcBef>
              <a:buNone/>
            </a:pPr>
            <a:endParaRPr lang="en-US" altLang="en-US" sz="2400" dirty="0">
              <a:latin typeface="Verdana" pitchFamily="34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400" b="1" dirty="0">
                <a:latin typeface="Verdana" pitchFamily="34" charset="0"/>
                <a:cs typeface="Arial" charset="0"/>
              </a:rPr>
              <a:t>2. </a:t>
            </a:r>
            <a:r>
              <a:rPr lang="en-US" altLang="en-US" sz="2400" b="1" dirty="0" smtClean="0">
                <a:latin typeface="Verdana" pitchFamily="34" charset="0"/>
                <a:cs typeface="Arial" charset="0"/>
              </a:rPr>
              <a:t>__________</a:t>
            </a:r>
            <a:r>
              <a:rPr lang="en-US" altLang="en-US" sz="2400" dirty="0" smtClean="0">
                <a:latin typeface="Verdana" pitchFamily="34" charset="0"/>
                <a:cs typeface="Arial" charset="0"/>
              </a:rPr>
              <a:t>bases </a:t>
            </a:r>
            <a:r>
              <a:rPr lang="en-US" altLang="en-US" sz="2400" dirty="0">
                <a:latin typeface="Verdana" pitchFamily="34" charset="0"/>
                <a:cs typeface="Arial" charset="0"/>
              </a:rPr>
              <a:t>in the nucleus attach to open sites using base pairing rules </a:t>
            </a:r>
            <a:r>
              <a:rPr lang="en-US" altLang="en-US" sz="2400" dirty="0" smtClean="0">
                <a:latin typeface="Verdana" pitchFamily="34" charset="0"/>
                <a:cs typeface="Arial" charset="0"/>
              </a:rPr>
              <a:t>in a 5’ to 3’ direction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altLang="en-US" sz="2400" dirty="0">
              <a:latin typeface="Verdana" pitchFamily="34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400" b="1" dirty="0">
                <a:latin typeface="Verdana" pitchFamily="34" charset="0"/>
                <a:cs typeface="Arial" charset="0"/>
              </a:rPr>
              <a:t>3. </a:t>
            </a:r>
            <a:r>
              <a:rPr lang="en-US" altLang="en-US" sz="2400" b="1" dirty="0" smtClean="0">
                <a:latin typeface="Verdana" pitchFamily="34" charset="0"/>
                <a:cs typeface="Arial" charset="0"/>
              </a:rPr>
              <a:t>___________</a:t>
            </a:r>
            <a:r>
              <a:rPr lang="en-US" altLang="en-US" sz="2400" dirty="0" smtClean="0">
                <a:latin typeface="Verdana" pitchFamily="34" charset="0"/>
                <a:cs typeface="Arial" charset="0"/>
              </a:rPr>
              <a:t>attaches </a:t>
            </a:r>
            <a:r>
              <a:rPr lang="en-US" altLang="en-US" sz="2400" dirty="0">
                <a:latin typeface="Verdana" pitchFamily="34" charset="0"/>
                <a:cs typeface="Arial" charset="0"/>
              </a:rPr>
              <a:t>the free nucleotides and “proofreads” each new DNA </a:t>
            </a:r>
            <a:r>
              <a:rPr lang="en-US" altLang="en-US" sz="2400" dirty="0" smtClean="0">
                <a:latin typeface="Verdana" pitchFamily="34" charset="0"/>
                <a:cs typeface="Arial" charset="0"/>
              </a:rPr>
              <a:t>strand. </a:t>
            </a:r>
            <a:r>
              <a:rPr lang="en-US" sz="2400" dirty="0">
                <a:latin typeface="Verdana"/>
                <a:cs typeface="Verdana"/>
              </a:rPr>
              <a:t>The new strand of DNA is half “old” and half “new” meaning it is ______________________________.</a:t>
            </a:r>
            <a:r>
              <a:rPr lang="en-US" sz="2400" dirty="0">
                <a:latin typeface="Verdana"/>
                <a:cs typeface="Verdana"/>
              </a:rPr>
              <a:t> </a:t>
            </a:r>
            <a:endParaRPr lang="en-US" altLang="en-US" sz="2400" dirty="0" smtClean="0">
              <a:latin typeface="Verdana"/>
              <a:cs typeface="Verdana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altLang="en-US" sz="2400" b="1" dirty="0">
              <a:latin typeface="Verdana" pitchFamily="34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altLang="en-US" sz="2400" b="1" dirty="0" smtClean="0">
              <a:latin typeface="Verdana" pitchFamily="34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altLang="en-US" sz="2400" b="1" dirty="0">
              <a:latin typeface="Verdana" pitchFamily="34" charset="0"/>
              <a:cs typeface="Arial" charset="0"/>
            </a:endParaRPr>
          </a:p>
          <a:p>
            <a:endParaRPr lang="en-US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219200"/>
            <a:ext cx="2133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6629400" y="2057400"/>
            <a:ext cx="2133600" cy="939800"/>
            <a:chOff x="1927" y="1136"/>
            <a:chExt cx="1906" cy="923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1136"/>
              <a:ext cx="1906" cy="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2556" y="1568"/>
              <a:ext cx="648" cy="0"/>
              <a:chOff x="2568" y="1576"/>
              <a:chExt cx="648" cy="0"/>
            </a:xfrm>
          </p:grpSpPr>
          <p:sp>
            <p:nvSpPr>
              <p:cNvPr id="8" name="Line 5"/>
              <p:cNvSpPr>
                <a:spLocks noChangeShapeType="1"/>
              </p:cNvSpPr>
              <p:nvPr/>
            </p:nvSpPr>
            <p:spPr bwMode="auto">
              <a:xfrm>
                <a:off x="2816" y="1576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Line 6"/>
              <p:cNvSpPr>
                <a:spLocks noChangeShapeType="1"/>
              </p:cNvSpPr>
              <p:nvPr/>
            </p:nvSpPr>
            <p:spPr bwMode="auto">
              <a:xfrm flipH="1">
                <a:off x="2568" y="1576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1" y="3200400"/>
            <a:ext cx="2057400" cy="106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876800"/>
            <a:ext cx="2263775" cy="98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010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Transcription</a:t>
            </a: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457200" y="6019800"/>
            <a:ext cx="82296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400" b="1" dirty="0">
                <a:hlinkClick r:id="rId2"/>
              </a:rPr>
              <a:t>http://www.johnkyrk.com/DNAtranscription.html</a:t>
            </a:r>
            <a:endParaRPr lang="en-US" altLang="en-US" sz="1400" b="1" dirty="0"/>
          </a:p>
          <a:p>
            <a:r>
              <a:rPr lang="en-US" altLang="en-US" sz="1400" b="1" dirty="0">
                <a:hlinkClick r:id="rId3"/>
              </a:rPr>
              <a:t>http://www.stolaf.edu/people/giannini/flashanimat/molgenetics/transcription.swf</a:t>
            </a:r>
            <a:r>
              <a:rPr lang="en-US" altLang="en-US" sz="1400" b="1" dirty="0"/>
              <a:t> </a:t>
            </a:r>
          </a:p>
          <a:p>
            <a:endParaRPr lang="en-US" alt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1524000"/>
            <a:ext cx="8534400" cy="2562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/>
              <a:t>DNA </a:t>
            </a:r>
            <a:r>
              <a:rPr lang="en-US" dirty="0" smtClean="0"/>
              <a:t>cannot leave the ______________ yet it hold all of the genetic instruction needed by the ________________ to make proteins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Using DNA as a template, the genetic instructions to a make a protein can be transcribed into _________________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_________________ is the “messenger” that can leave the nucleus and take the instructions to build a protein to the ribosomes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669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371600"/>
            <a:ext cx="861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Step 1 (Initiation) </a:t>
            </a:r>
            <a:r>
              <a:rPr lang="en-US" sz="1600" dirty="0" smtClean="0"/>
              <a:t>: The process begins on a specific part of the gene called the ____________ region. _______________ unzips the double helix by breaking the hydrogen bonds</a:t>
            </a:r>
          </a:p>
          <a:p>
            <a:endParaRPr lang="en-US" sz="1600" dirty="0"/>
          </a:p>
          <a:p>
            <a:r>
              <a:rPr lang="en-US" sz="1600" b="1" dirty="0" smtClean="0"/>
              <a:t>Step 2 (Elongation) </a:t>
            </a:r>
            <a:r>
              <a:rPr lang="en-US" sz="1600" dirty="0" smtClean="0"/>
              <a:t>: _________________ adds free floating </a:t>
            </a:r>
            <a:r>
              <a:rPr lang="en-US" sz="1600" b="1" dirty="0" smtClean="0"/>
              <a:t>RNA</a:t>
            </a:r>
            <a:r>
              <a:rPr lang="en-US" sz="1600" dirty="0" smtClean="0"/>
              <a:t> nucleotides in the 5’ to 3’ direction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* In this step, ___________ matches with Adenine, replacing 	______________ in the mRNA sequence</a:t>
            </a:r>
          </a:p>
          <a:p>
            <a:endParaRPr lang="en-US" sz="1600" dirty="0"/>
          </a:p>
          <a:p>
            <a:r>
              <a:rPr lang="en-US" sz="1600" b="1" dirty="0" smtClean="0"/>
              <a:t>Step 3 (Termination)</a:t>
            </a:r>
            <a:r>
              <a:rPr lang="en-US" sz="1600" dirty="0" smtClean="0"/>
              <a:t>: A sequence on the gene called the _____________ region is reached and the DNA polymerase detaches. At this point the mRNA molecule is complete and can leave the nucleus to travel to the _________________.</a:t>
            </a:r>
            <a:endParaRPr lang="en-US" sz="1600" dirty="0"/>
          </a:p>
        </p:txBody>
      </p:sp>
      <p:sp>
        <p:nvSpPr>
          <p:cNvPr id="4" name="Rectangle 3" descr="1303c none"/>
          <p:cNvSpPr>
            <a:spLocks noGrp="1" noChangeAspect="1" noChangeArrowheads="1"/>
          </p:cNvSpPr>
          <p:nvPr/>
        </p:nvSpPr>
        <p:spPr bwMode="auto">
          <a:xfrm>
            <a:off x="914400" y="4648200"/>
            <a:ext cx="6858000" cy="1687116"/>
          </a:xfrm>
          <a:prstGeom prst="rect">
            <a:avLst/>
          </a:prstGeom>
          <a:blipFill dpi="0" rotWithShape="1">
            <a:blip r:embed="rId2"/>
            <a:srcRect/>
            <a:stretch>
              <a:fillRect r="-3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492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Genetic Code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2057400"/>
            <a:ext cx="4267200" cy="4800600"/>
          </a:xfrm>
        </p:spPr>
        <p:txBody>
          <a:bodyPr/>
          <a:lstStyle/>
          <a:p>
            <a:pPr marL="342900" indent="-342900">
              <a:lnSpc>
                <a:spcPct val="110000"/>
              </a:lnSpc>
            </a:pPr>
            <a:r>
              <a:rPr lang="en-US" altLang="en-US" dirty="0"/>
              <a:t>Set of 64 base triplets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en-US" dirty="0"/>
              <a:t> Codons</a:t>
            </a:r>
          </a:p>
          <a:p>
            <a:pPr marL="742950" lvl="1" indent="-285750">
              <a:lnSpc>
                <a:spcPct val="110000"/>
              </a:lnSpc>
            </a:pPr>
            <a:r>
              <a:rPr lang="en-US" altLang="en-US" dirty="0" smtClean="0"/>
              <a:t>RNA Nucleotide </a:t>
            </a:r>
            <a:r>
              <a:rPr lang="en-US" altLang="en-US" dirty="0"/>
              <a:t>bases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read </a:t>
            </a:r>
            <a:r>
              <a:rPr lang="en-US" altLang="en-US" dirty="0"/>
              <a:t>in blocks of three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en-US" dirty="0"/>
              <a:t>61 </a:t>
            </a:r>
            <a:r>
              <a:rPr lang="en-US" altLang="en-US" dirty="0" smtClean="0"/>
              <a:t>specific </a:t>
            </a:r>
            <a:r>
              <a:rPr lang="en-US" altLang="en-US" dirty="0"/>
              <a:t>amino acids, 1 of which also starts translation</a:t>
            </a:r>
          </a:p>
          <a:p>
            <a:pPr marL="342900" indent="-342900">
              <a:lnSpc>
                <a:spcPct val="110000"/>
              </a:lnSpc>
            </a:pPr>
            <a:r>
              <a:rPr lang="en-US" altLang="en-US" dirty="0"/>
              <a:t>3 stop translation</a:t>
            </a:r>
            <a:endParaRPr lang="en-US" altLang="en-US" sz="3600" dirty="0"/>
          </a:p>
        </p:txBody>
      </p:sp>
      <p:graphicFrame>
        <p:nvGraphicFramePr>
          <p:cNvPr id="40964" name="Object 4" descr="13COa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8689193"/>
              </p:ext>
            </p:extLst>
          </p:nvPr>
        </p:nvGraphicFramePr>
        <p:xfrm>
          <a:off x="4419600" y="2133600"/>
          <a:ext cx="45720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Slide" r:id="rId3" imgW="4572000" imgH="3429000" progId="PowerPoint.Slide.8">
                  <p:embed/>
                </p:oleObj>
              </mc:Choice>
              <mc:Fallback>
                <p:oleObj name="Slide" r:id="rId3" imgW="4572000" imgH="3429000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133600"/>
                        <a:ext cx="4572000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 r="-2147483648"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158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22438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bio_ch12_6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685800"/>
            <a:ext cx="5856288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 rot="-3603132">
            <a:off x="-1478756" y="2164556"/>
            <a:ext cx="6859588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5000" b="1">
                <a:latin typeface="Arial" charset="0"/>
              </a:rPr>
              <a:t>Codons code for Amino Acids</a:t>
            </a: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3352800" y="6248400"/>
            <a:ext cx="1219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START</a:t>
            </a:r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 flipH="1">
            <a:off x="4102120" y="6347825"/>
            <a:ext cx="838200" cy="129175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ChangeArrowheads="1"/>
          </p:cNvSpPr>
          <p:nvPr/>
        </p:nvSpPr>
        <p:spPr bwMode="auto">
          <a:xfrm>
            <a:off x="685800" y="838200"/>
            <a:ext cx="8356600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sz="4000"/>
              <a:t>Translation: vocabulary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685800" y="2057400"/>
            <a:ext cx="8458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1027113" indent="-455613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370013" indent="-228600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712913" indent="-228600">
              <a:spcBef>
                <a:spcPct val="20000"/>
              </a:spcBef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 sz="2800"/>
              <a:t>Codon: set of 3 bases found on mRNA</a:t>
            </a:r>
          </a:p>
          <a:p>
            <a:pPr lvl="2"/>
            <a:r>
              <a:rPr lang="en-US" altLang="en-US" sz="2200"/>
              <a:t>Codes for an amino acid</a:t>
            </a:r>
          </a:p>
          <a:p>
            <a:pPr lvl="2"/>
            <a:r>
              <a:rPr lang="en-US" altLang="en-US" sz="2200"/>
              <a:t>Example: GCA codes for alanine</a:t>
            </a:r>
          </a:p>
          <a:p>
            <a:pPr lvl="2"/>
            <a:r>
              <a:rPr lang="en-US" altLang="en-US" sz="2200"/>
              <a:t>Start &amp; Stop codons control beginning and ending</a:t>
            </a:r>
          </a:p>
          <a:p>
            <a:pPr lvl="4"/>
            <a:endParaRPr lang="en-US" altLang="en-US" sz="1800"/>
          </a:p>
          <a:p>
            <a:r>
              <a:rPr lang="en-US" altLang="en-US" sz="2800"/>
              <a:t>Anticodon: set of 3 bases found on tRNA</a:t>
            </a:r>
          </a:p>
          <a:p>
            <a:pPr lvl="2"/>
            <a:r>
              <a:rPr lang="en-US" altLang="en-US" sz="2200"/>
              <a:t>Example: CGU has alanine attached</a:t>
            </a:r>
          </a:p>
          <a:p>
            <a:pPr lvl="4"/>
            <a:endParaRPr lang="en-US" altLang="en-US" sz="1800"/>
          </a:p>
          <a:p>
            <a:r>
              <a:rPr lang="en-US" altLang="en-US" sz="2800"/>
              <a:t>tRNA – </a:t>
            </a:r>
            <a:r>
              <a:rPr lang="en-US" altLang="en-US" sz="2800" i="1"/>
              <a:t>transfer </a:t>
            </a:r>
            <a:r>
              <a:rPr lang="en-US" altLang="en-US" sz="2800"/>
              <a:t>RNA: has an amino acid attached, which it brings to the mRNA</a:t>
            </a:r>
          </a:p>
        </p:txBody>
      </p:sp>
    </p:spTree>
    <p:extLst>
      <p:ext uri="{BB962C8B-B14F-4D97-AF65-F5344CB8AC3E}">
        <p14:creationId xmlns:p14="http://schemas.microsoft.com/office/powerpoint/2010/main" val="2633799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1501</TotalTime>
  <Words>376</Words>
  <Application>Microsoft Macintosh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Civic</vt:lpstr>
      <vt:lpstr>Slide</vt:lpstr>
      <vt:lpstr>Objective 4 Notes</vt:lpstr>
      <vt:lpstr>From DNA to Protein: An Overview</vt:lpstr>
      <vt:lpstr>Replication</vt:lpstr>
      <vt:lpstr>Replication</vt:lpstr>
      <vt:lpstr>Transcription</vt:lpstr>
      <vt:lpstr>Transcription</vt:lpstr>
      <vt:lpstr>Genetic Code</vt:lpstr>
      <vt:lpstr>PowerPoint Presentation</vt:lpstr>
      <vt:lpstr>PowerPoint Presentation</vt:lpstr>
      <vt:lpstr>PowerPoint Presentation</vt:lpstr>
      <vt:lpstr>PowerPoint Presentation</vt:lpstr>
      <vt:lpstr>The Flow of Genetic Information</vt:lpstr>
    </vt:vector>
  </TitlesOfParts>
  <Company>Durham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3.1.2_Notes_PowerPoint</dc:title>
  <dc:creator>Zebulon Holsopple</dc:creator>
  <cp:lastModifiedBy>Geneva Jost</cp:lastModifiedBy>
  <cp:revision>20</cp:revision>
  <dcterms:created xsi:type="dcterms:W3CDTF">2014-10-10T13:00:17Z</dcterms:created>
  <dcterms:modified xsi:type="dcterms:W3CDTF">2016-09-28T14:41:48Z</dcterms:modified>
</cp:coreProperties>
</file>